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6" r:id="rId2"/>
    <p:sldId id="393" r:id="rId3"/>
    <p:sldId id="372" r:id="rId4"/>
    <p:sldId id="373" r:id="rId5"/>
    <p:sldId id="291" r:id="rId6"/>
    <p:sldId id="403" r:id="rId7"/>
    <p:sldId id="378" r:id="rId8"/>
    <p:sldId id="374" r:id="rId9"/>
    <p:sldId id="281" r:id="rId10"/>
    <p:sldId id="398" r:id="rId11"/>
    <p:sldId id="375" r:id="rId12"/>
    <p:sldId id="343" r:id="rId13"/>
    <p:sldId id="405" r:id="rId14"/>
    <p:sldId id="333" r:id="rId15"/>
    <p:sldId id="404" r:id="rId16"/>
    <p:sldId id="384" r:id="rId17"/>
    <p:sldId id="329" r:id="rId18"/>
    <p:sldId id="385" r:id="rId19"/>
    <p:sldId id="383" r:id="rId20"/>
    <p:sldId id="377" r:id="rId21"/>
    <p:sldId id="389" r:id="rId22"/>
    <p:sldId id="381" r:id="rId23"/>
    <p:sldId id="401" r:id="rId24"/>
    <p:sldId id="402" r:id="rId25"/>
    <p:sldId id="39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negan, Caroline" initials="F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004"/>
    <a:srgbClr val="EAB200"/>
    <a:srgbClr val="FFC91D"/>
    <a:srgbClr val="8E6548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12" autoAdjust="0"/>
    <p:restoredTop sz="93073" autoAdjust="0"/>
  </p:normalViewPr>
  <p:slideViewPr>
    <p:cSldViewPr>
      <p:cViewPr varScale="1">
        <p:scale>
          <a:sx n="89" d="100"/>
          <a:sy n="89" d="100"/>
        </p:scale>
        <p:origin x="11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D621CB-2FC4-4D32-8EBF-B8AEF9EB448C}" type="datetimeFigureOut">
              <a:rPr lang="en-US" smtClean="0"/>
              <a:t>6/7/16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B74538-8CB3-48DC-9EF6-07F2FE437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2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 </a:t>
            </a:r>
          </a:p>
          <a:p>
            <a:r>
              <a:rPr lang="en-US" altLang="en-US" b="1" dirty="0">
                <a:ea typeface="ヒラギノ角ゴ Pro W3" charset="-128"/>
              </a:rPr>
              <a:t>Your evaluation is needed to provide feedback for program continuation or expansion. To support the feedback, it is important to deliver the program as designed.</a:t>
            </a:r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 </a:t>
            </a:r>
          </a:p>
          <a:p>
            <a:r>
              <a:rPr lang="en-US" altLang="en-US" b="1" dirty="0">
                <a:ea typeface="ヒラギノ角ゴ Pro W3" charset="-128"/>
              </a:rPr>
              <a:t>Reproduction or distribution without written consent is not authorized.</a:t>
            </a:r>
            <a:endParaRPr lang="en-US" altLang="en-US" dirty="0">
              <a:ea typeface="ヒラギノ角ゴ Pro W3" charset="-128"/>
            </a:endParaRP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7A1E5256-6A63-764E-8554-B30C00D7881F}" type="datetime1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6/7/16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1E654B42-3BD5-1C4D-AB1E-B4BCEA68ED66}" type="slidenum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3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8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B7D3D170-9EB8-0841-801E-C6468848C10C}" type="datetime1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6/7/16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34A4F284-C5AE-7846-BC33-9F0A5DCA3F6F}" type="slidenum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16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2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47511476-A9B4-4A4D-BF3A-734D722C844C}" type="datetime1">
              <a:rPr lang="en-US" altLang="en-US">
                <a:latin typeface="Calibri" charset="0"/>
              </a:rPr>
              <a:pPr/>
              <a:t>6/7/16</a:t>
            </a:fld>
            <a:endParaRPr lang="en-US" altLang="en-US">
              <a:latin typeface="Calibri" charset="0"/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E1DEA04E-C4FC-1548-8433-837F1996182A}" type="slidenum">
              <a:rPr lang="en-US" altLang="en-US">
                <a:latin typeface="Calibri" charset="0"/>
              </a:rPr>
              <a:pPr/>
              <a:t>17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77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1C0D23BD-D447-BC43-BECE-2087F9C16267}" type="datetime1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6/7/16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BC1993C5-76CA-734B-B865-2331959B9F10}" type="slidenum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19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46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F0867B65-5A9D-D04E-BD5F-B48F051566E9}" type="datetime1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6/7/16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9D024203-1C29-474F-AB9A-AC1114B8297D}" type="slidenum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21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32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52FFA-A151-6547-85B0-23166BD1AF01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5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5B37A586-66C3-D641-9BD3-768165E83482}" type="datetime1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6/7/16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0BF712DD-DB24-3C46-AB3F-2FAAD9D2C5B3}" type="slidenum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4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2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sz="1800" dirty="0">
                <a:ea typeface="ヒラギノ角ゴ Pro W3" charset="-128"/>
              </a:rPr>
              <a:t>On the youth application, just write in the word “</a:t>
            </a:r>
            <a:r>
              <a:rPr lang="en-US" altLang="en-US" sz="1800" b="1" dirty="0">
                <a:ea typeface="ヒラギノ角ゴ Pro W3" charset="-128"/>
              </a:rPr>
              <a:t>Lion</a:t>
            </a:r>
            <a:r>
              <a:rPr lang="en-US" altLang="en-US" sz="1800" dirty="0">
                <a:ea typeface="ヒラギノ角ゴ Pro W3" charset="-128"/>
              </a:rPr>
              <a:t>” at the top of the form.</a:t>
            </a:r>
          </a:p>
          <a:p>
            <a:endParaRPr lang="en-US" altLang="en-US" sz="1800" dirty="0">
              <a:ea typeface="ヒラギノ角ゴ Pro W3" charset="-128"/>
            </a:endParaRPr>
          </a:p>
          <a:p>
            <a:r>
              <a:rPr lang="en-US" altLang="en-US" sz="1800" dirty="0">
                <a:ea typeface="ヒラギノ角ゴ Pro W3" charset="-128"/>
              </a:rPr>
              <a:t>Then when asked grade level write in “</a:t>
            </a:r>
            <a:r>
              <a:rPr lang="en-US" altLang="en-US" sz="1800" b="1" dirty="0">
                <a:ea typeface="ヒラギノ角ゴ Pro W3" charset="-128"/>
              </a:rPr>
              <a:t>K</a:t>
            </a:r>
            <a:r>
              <a:rPr lang="en-US" altLang="en-US" sz="1800" dirty="0">
                <a:ea typeface="ヒラギノ角ゴ Pro W3" charset="-128"/>
              </a:rPr>
              <a:t>’.</a:t>
            </a:r>
          </a:p>
          <a:p>
            <a:endParaRPr lang="en-US" altLang="en-US" sz="1800" dirty="0">
              <a:ea typeface="ヒラギノ角ゴ Pro W3" charset="-128"/>
            </a:endParaRPr>
          </a:p>
          <a:p>
            <a:r>
              <a:rPr lang="en-US" altLang="en-US" sz="1800" dirty="0">
                <a:ea typeface="ヒラギノ角ゴ Pro W3" charset="-128"/>
              </a:rPr>
              <a:t>Because this is a pilot, the standard youth application will still be used.  Changes to the form will not occur / nor will a reprint be done.  Your normal application will work just fine.</a:t>
            </a:r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3D1F62A2-61DE-D644-BEC1-C666EE9AEC3B}" type="datetime1">
              <a:rPr lang="en-US" altLang="en-US">
                <a:latin typeface="Calibri" charset="0"/>
              </a:rPr>
              <a:pPr/>
              <a:t>6/7/16</a:t>
            </a:fld>
            <a:endParaRPr lang="en-US" altLang="en-US">
              <a:latin typeface="Calibri" charset="0"/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latin typeface="Calibri" charset="0"/>
            </a:endParaRPr>
          </a:p>
        </p:txBody>
      </p:sp>
      <p:sp>
        <p:nvSpPr>
          <p:cNvPr id="4506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4B83C9E9-C5B9-8445-A00B-82E639B18E94}" type="slidenum">
              <a:rPr lang="en-US" altLang="en-US">
                <a:latin typeface="Calibri" charset="0"/>
              </a:rPr>
              <a:pPr/>
              <a:t>6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7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692DD6F2-D661-3947-8EAC-E9C968577F82}" type="datetime1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6/7/16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DF2AF00C-7411-674C-A4C3-A2999EAA77FA}" type="slidenum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7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0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65CB67C1-F98F-A04C-9012-C0F12ADE5C58}" type="datetime1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6/7/16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B06BB6F2-3DA7-464C-9490-E8302CD3675D}" type="slidenum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8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88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9DA3746D-C03C-CA4C-BD10-6E230F5A0430}" type="datetime1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6/7/16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735036F0-91AC-2A43-B11C-59F6185A1F16}" type="slidenum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10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5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9DA3746D-C03C-CA4C-BD10-6E230F5A0430}" type="datetime1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6/7/16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735036F0-91AC-2A43-B11C-59F6185A1F16}" type="slidenum">
              <a:rPr lang="en-US" altLang="en-US">
                <a:solidFill>
                  <a:prstClr val="black"/>
                </a:solidFill>
                <a:latin typeface="Calibri" charset="0"/>
              </a:rPr>
              <a:pPr/>
              <a:t>11</a:t>
            </a:fld>
            <a:endParaRPr lang="en-US" altLang="en-US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10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ヒラギノ角ゴ Pro W3" charset="-128"/>
            </a:endParaRPr>
          </a:p>
        </p:txBody>
      </p:sp>
      <p:sp>
        <p:nvSpPr>
          <p:cNvPr id="3584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A684FDEC-9AFE-41D3-8BEA-73180CF35E80}" type="datetime1">
              <a:rPr lang="en-US" altLang="en-US" smtClean="0">
                <a:latin typeface="Calibri" pitchFamily="34" charset="0"/>
              </a:rPr>
              <a:pPr/>
              <a:t>6/7/16</a:t>
            </a:fld>
            <a:endParaRPr lang="en-US" altLang="en-US" smtClean="0">
              <a:latin typeface="Calibri" pitchFamily="34" charset="0"/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endParaRPr lang="en-US" altLang="en-US" smtClean="0">
              <a:latin typeface="Calibri" pitchFamily="34" charset="0"/>
            </a:endParaRPr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FF0EF548-C2C3-4BC4-AB4E-C0E59B6E3E7A}" type="slidenum">
              <a:rPr lang="en-US" altLang="en-US" smtClean="0">
                <a:latin typeface="Calibri" pitchFamily="34" charset="0"/>
              </a:rPr>
              <a:pPr/>
              <a:t>14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7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74538-8CB3-48DC-9EF6-07F2FE4375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1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A55C-8731-45B6-B842-C376B0EB8BD3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876-2AFE-45A2-932C-DDD9E10BD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4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/>
          <a:lstStyle>
            <a:lvl1pPr>
              <a:defRPr b="1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A55C-8731-45B6-B842-C376B0EB8BD3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876-2AFE-45A2-932C-DDD9E10BD4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8" y="381000"/>
            <a:ext cx="95368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7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A55C-8731-45B6-B842-C376B0EB8BD3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876-2AFE-45A2-932C-DDD9E10BD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</p:spPr>
        <p:txBody>
          <a:bodyPr/>
          <a:lstStyle>
            <a:lvl1pPr>
              <a:defRPr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8E6548"/>
                </a:solidFill>
              </a:defRPr>
            </a:lvl1pPr>
            <a:lvl2pPr>
              <a:defRPr sz="2400">
                <a:solidFill>
                  <a:srgbClr val="8E6548"/>
                </a:solidFill>
              </a:defRPr>
            </a:lvl2pPr>
            <a:lvl3pPr>
              <a:defRPr sz="2000">
                <a:solidFill>
                  <a:srgbClr val="8E6548"/>
                </a:solidFill>
              </a:defRPr>
            </a:lvl3pPr>
            <a:lvl4pPr>
              <a:defRPr sz="1800">
                <a:solidFill>
                  <a:srgbClr val="8E6548"/>
                </a:solidFill>
              </a:defRPr>
            </a:lvl4pPr>
            <a:lvl5pPr>
              <a:defRPr sz="1800">
                <a:solidFill>
                  <a:srgbClr val="8E654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A55C-8731-45B6-B842-C376B0EB8BD3}" type="datetimeFigureOut">
              <a:rPr lang="en-US" smtClean="0"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876-2AFE-45A2-932C-DDD9E10BD48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8" y="381000"/>
            <a:ext cx="95368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9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>
            <a:lvl1pPr>
              <a:defRPr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A55C-8731-45B6-B842-C376B0EB8BD3}" type="datetimeFigureOut">
              <a:rPr lang="en-US" smtClean="0"/>
              <a:t>6/7/16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876-2AFE-45A2-932C-DDD9E10BD48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8" y="381000"/>
            <a:ext cx="95368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3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1143000"/>
          </a:xfrm>
        </p:spPr>
        <p:txBody>
          <a:bodyPr/>
          <a:lstStyle>
            <a:lvl1pPr>
              <a:defRPr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A55C-8731-45B6-B842-C376B0EB8BD3}" type="datetimeFigureOut">
              <a:rPr lang="en-US" smtClean="0"/>
              <a:t>6/7/16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876-2AFE-45A2-932C-DDD9E10BD48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8" y="381000"/>
            <a:ext cx="95368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5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A55C-8731-45B6-B842-C376B0EB8BD3}" type="datetimeFigureOut">
              <a:rPr lang="en-US" smtClean="0"/>
              <a:t>6/7/16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876-2AFE-45A2-932C-DDD9E10BD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0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A55C-8731-45B6-B842-C376B0EB8BD3}" type="datetimeFigureOut">
              <a:rPr lang="en-US" smtClean="0"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876-2AFE-45A2-932C-DDD9E10BD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7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A55C-8731-45B6-B842-C376B0EB8BD3}" type="datetimeFigureOut">
              <a:rPr lang="en-US" smtClean="0"/>
              <a:t>6/7/16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3876-2AFE-45A2-932C-DDD9E10BD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2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9A55C-8731-45B6-B842-C376B0EB8BD3}" type="datetimeFigureOut">
              <a:rPr lang="en-US" smtClean="0"/>
              <a:t>6/7/16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3876-2AFE-45A2-932C-DDD9E10BD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8E65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8E65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8E65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8E65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8E65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8E65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scouting.org/training/youthprotec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yScouting@Scouting.org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outing.org/lionpilo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67926" y="4894765"/>
            <a:ext cx="814337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D5B9D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pPr algn="r"/>
            <a:r>
              <a:rPr lang="en-US" sz="4400" dirty="0">
                <a:solidFill>
                  <a:srgbClr val="8E6548"/>
                </a:solidFill>
                <a:latin typeface="Arial" charset="0"/>
              </a:rPr>
              <a:t>The</a:t>
            </a:r>
            <a:r>
              <a:rPr lang="en-US" sz="6600" dirty="0">
                <a:solidFill>
                  <a:srgbClr val="8E6548"/>
                </a:solidFill>
                <a:latin typeface="Arial" charset="0"/>
              </a:rPr>
              <a:t> </a:t>
            </a:r>
            <a:r>
              <a:rPr lang="en-US" sz="4400" dirty="0">
                <a:solidFill>
                  <a:srgbClr val="8E6548"/>
                </a:solidFill>
                <a:latin typeface="Arial" charset="0"/>
              </a:rPr>
              <a:t>Lion Pilot</a:t>
            </a:r>
          </a:p>
        </p:txBody>
      </p:sp>
      <p:sp>
        <p:nvSpPr>
          <p:cNvPr id="6" name="Subtitle 11"/>
          <p:cNvSpPr txBox="1">
            <a:spLocks/>
          </p:cNvSpPr>
          <p:nvPr/>
        </p:nvSpPr>
        <p:spPr>
          <a:xfrm>
            <a:off x="2590800" y="5937754"/>
            <a:ext cx="625398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D61A"/>
              </a:buClr>
              <a:buFont typeface="Arial" panose="020B0604020202020204" pitchFamily="34" charset="0"/>
              <a:buNone/>
              <a:defRPr sz="24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D5B9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i="1" dirty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i="1" dirty="0" smtClean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The Boy </a:t>
            </a:r>
            <a:r>
              <a:rPr lang="en-US" i="1" dirty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Scouts of America’s pilot program</a:t>
            </a:r>
          </a:p>
          <a:p>
            <a:pPr algn="r">
              <a:spcBef>
                <a:spcPts val="0"/>
              </a:spcBef>
            </a:pPr>
            <a:r>
              <a:rPr lang="en-US" i="1" dirty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en-US" i="1" dirty="0" smtClean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kindergarten-age </a:t>
            </a:r>
            <a:r>
              <a:rPr lang="en-US" i="1" dirty="0">
                <a:ln w="3175">
                  <a:solidFill>
                    <a:sysClr val="windowText" lastClr="000000">
                      <a:alpha val="23000"/>
                    </a:sysClr>
                  </a:solidFill>
                </a:ln>
                <a:solidFill>
                  <a:srgbClr val="FCBA37"/>
                </a:solidFill>
                <a:latin typeface="Arial" charset="0"/>
                <a:ea typeface="Arial" charset="0"/>
                <a:cs typeface="Arial" charset="0"/>
              </a:rPr>
              <a:t>boys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9163">
            <a:off x="-1241692" y="1294096"/>
            <a:ext cx="3886200" cy="4572000"/>
          </a:xfrm>
          <a:prstGeom prst="rect">
            <a:avLst/>
          </a:prstGeom>
        </p:spPr>
      </p:pic>
      <p:pic>
        <p:nvPicPr>
          <p:cNvPr id="7" name="Picture 6" descr="http://www.clipartbest.com/cliparts/RcA/k5A/RcAk5A7c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7960">
            <a:off x="2615786" y="4345496"/>
            <a:ext cx="835723" cy="81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://www.clipartbest.com/cliparts/RcA/k5A/RcAk5A7c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7960">
            <a:off x="4223294" y="4615919"/>
            <a:ext cx="835723" cy="81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://www.clipartbest.com/cliparts/RcA/k5A/RcAk5A7c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7960">
            <a:off x="4636715" y="3430537"/>
            <a:ext cx="835723" cy="81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clipartbest.com/cliparts/RcA/k5A/RcAk5A7cL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7960">
            <a:off x="6166565" y="3843354"/>
            <a:ext cx="835723" cy="8129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86200" y="62472"/>
            <a:ext cx="525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Lion </a:t>
            </a:r>
            <a:r>
              <a:rPr lang="en-US" sz="6600" b="1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Guide </a:t>
            </a:r>
            <a:endParaRPr lang="en-US" sz="6600" b="1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6600" b="1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6600" b="1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Parent </a:t>
            </a:r>
            <a:r>
              <a:rPr lang="en-US" sz="6600" b="1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11481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0175" y="7620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4000" dirty="0" smtClean="0">
                <a:latin typeface="Arial" charset="0"/>
              </a:rPr>
              <a:t>Shared Leadership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30175" y="1600200"/>
            <a:ext cx="8078372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u="sng" dirty="0" smtClean="0">
                <a:latin typeface="Arial" charset="0"/>
                <a:ea typeface="Arial" charset="0"/>
                <a:cs typeface="Arial" charset="0"/>
              </a:rPr>
              <a:t>Lion guide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(an experienced den leader)</a:t>
            </a:r>
          </a:p>
          <a:p>
            <a:pPr marL="0" indent="0">
              <a:buNone/>
            </a:pPr>
            <a:endParaRPr lang="en-US" altLang="en-US" sz="1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Oversees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the den</a:t>
            </a:r>
          </a:p>
          <a:p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Communicates with participating families</a:t>
            </a:r>
          </a:p>
          <a:p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Leads initial den meetings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outings</a:t>
            </a:r>
          </a:p>
          <a:p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Mentors adult partners as they lead den meetings and outings during the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year</a:t>
            </a:r>
          </a:p>
          <a:p>
            <a:r>
              <a:rPr lang="en-US" altLang="en-US" sz="2800" dirty="0" smtClean="0"/>
              <a:t>I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ntegrates with the pack and pack leadership</a:t>
            </a:r>
          </a:p>
          <a:p>
            <a:pPr lvl="1"/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2300" dirty="0"/>
          </a:p>
          <a:p>
            <a:pPr lvl="1"/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9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9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3800" dirty="0" smtClean="0">
                <a:latin typeface="Arial" charset="0"/>
              </a:rPr>
              <a:t>Shared Leadership, continued</a:t>
            </a:r>
            <a:endParaRPr lang="en-US" altLang="en-US" sz="3800" dirty="0">
              <a:latin typeface="Arial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078372" cy="5413382"/>
          </a:xfrm>
        </p:spPr>
        <p:txBody>
          <a:bodyPr>
            <a:normAutofit/>
          </a:bodyPr>
          <a:lstStyle/>
          <a:p>
            <a:pPr lvl="1"/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altLang="en-US" sz="2800" u="sng" dirty="0" smtClean="0">
                <a:latin typeface="Arial" charset="0"/>
                <a:ea typeface="Arial" charset="0"/>
                <a:cs typeface="Arial" charset="0"/>
              </a:rPr>
              <a:t>Adult partner</a:t>
            </a:r>
          </a:p>
          <a:p>
            <a:pPr marL="0" indent="0">
              <a:buNone/>
            </a:pPr>
            <a:endParaRPr lang="en-US" altLang="en-US" sz="13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800" dirty="0" smtClean="0"/>
              <a:t>P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articipates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Lion in all meetings and outings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800" dirty="0" smtClean="0"/>
              <a:t>Takes </a:t>
            </a:r>
            <a:r>
              <a:rPr lang="en-US" altLang="en-US" sz="2800" dirty="0"/>
              <a:t>turns leading a den meeting and </a:t>
            </a:r>
            <a:r>
              <a:rPr lang="en-US" altLang="en-US" sz="2800" dirty="0" smtClean="0"/>
              <a:t>outing</a:t>
            </a:r>
            <a:r>
              <a:rPr lang="en-US" sz="2800" dirty="0" smtClean="0"/>
              <a:t>, which is </a:t>
            </a:r>
            <a:r>
              <a:rPr lang="en-US" altLang="en-US" sz="2800" dirty="0" smtClean="0"/>
              <a:t>important </a:t>
            </a:r>
            <a:r>
              <a:rPr lang="en-US" altLang="en-US" sz="2800" dirty="0"/>
              <a:t>for several </a:t>
            </a:r>
            <a:r>
              <a:rPr lang="en-US" altLang="en-US" sz="2800" dirty="0" smtClean="0"/>
              <a:t>reasons:  </a:t>
            </a:r>
          </a:p>
          <a:p>
            <a:endParaRPr lang="en-US" altLang="en-US" sz="800" dirty="0"/>
          </a:p>
          <a:p>
            <a:pPr marL="914400" lvl="5" indent="0">
              <a:buNone/>
            </a:pPr>
            <a:r>
              <a:rPr lang="en-US" altLang="en-US" dirty="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It shows you </a:t>
            </a:r>
            <a:r>
              <a:rPr lang="en-US" altLang="en-US" dirty="0" smtClean="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leading, </a:t>
            </a:r>
            <a:r>
              <a:rPr lang="en-US" altLang="en-US" dirty="0">
                <a:solidFill>
                  <a:srgbClr val="8E6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 son will be proud of you.</a:t>
            </a:r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sz="2000" dirty="0" smtClean="0"/>
              <a:t>	2</a:t>
            </a:r>
            <a:r>
              <a:rPr lang="en-US" altLang="en-US" sz="2000" dirty="0"/>
              <a:t>) </a:t>
            </a:r>
            <a:r>
              <a:rPr lang="en-US" altLang="en-US" sz="2000" dirty="0" smtClean="0"/>
              <a:t>Leadership is easier when everyone takes </a:t>
            </a:r>
            <a:r>
              <a:rPr lang="en-US" altLang="en-US" sz="2000" dirty="0"/>
              <a:t>a small part. </a:t>
            </a:r>
            <a:endParaRPr lang="en-US" altLang="en-US" sz="2000" dirty="0" smtClean="0"/>
          </a:p>
          <a:p>
            <a:pPr marL="0" indent="0">
              <a:buNone/>
            </a:pPr>
            <a:endParaRPr lang="en-US" altLang="en-US" sz="1200" dirty="0"/>
          </a:p>
          <a:p>
            <a:pPr marL="0" indent="0">
              <a:buNone/>
            </a:pPr>
            <a:r>
              <a:rPr lang="en-US" altLang="en-US" sz="2000" dirty="0" smtClean="0"/>
              <a:t>	3</a:t>
            </a:r>
            <a:r>
              <a:rPr lang="en-US" altLang="en-US" sz="2000" dirty="0"/>
              <a:t>) It’s fun to be a part of </a:t>
            </a:r>
            <a:r>
              <a:rPr lang="en-US" altLang="en-US" sz="2000" dirty="0" smtClean="0"/>
              <a:t>contributing </a:t>
            </a:r>
            <a:r>
              <a:rPr lang="en-US" altLang="en-US" sz="2000" dirty="0"/>
              <a:t>to </a:t>
            </a:r>
            <a:r>
              <a:rPr lang="en-US" altLang="en-US" sz="2000" dirty="0" smtClean="0"/>
              <a:t>the den’s </a:t>
            </a:r>
            <a:r>
              <a:rPr lang="en-US" altLang="en-US" sz="2000" dirty="0"/>
              <a:t>success.</a:t>
            </a:r>
          </a:p>
          <a:p>
            <a:pPr lvl="1"/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9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altLang="en-US" sz="9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Leading a Den Meeting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22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Everything you need to lead the den meeting or outing is in the </a:t>
            </a:r>
            <a:r>
              <a:rPr lang="en-US" sz="2800" i="1" dirty="0" smtClean="0"/>
              <a:t>Lion Parent and Leader Guidebook.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Preparation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Gathering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Opening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alk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Closing 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After the meeting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dirty="0" smtClean="0"/>
              <a:t>We’ve made it easy—it’s all here!</a:t>
            </a:r>
          </a:p>
          <a:p>
            <a:pPr marL="457200" lvl="1" indent="0">
              <a:buNone/>
            </a:pPr>
            <a:r>
              <a:rPr lang="en-US" dirty="0" smtClean="0"/>
              <a:t>Just follow this guide and you’ll be fine.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713">
            <a:off x="6640278" y="2785249"/>
            <a:ext cx="2038184" cy="26354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1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11" y="1631487"/>
            <a:ext cx="3576830" cy="4560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1" y="152400"/>
            <a:ext cx="8384689" cy="1143000"/>
          </a:xfrm>
        </p:spPr>
        <p:txBody>
          <a:bodyPr>
            <a:normAutofit/>
          </a:bodyPr>
          <a:lstStyle/>
          <a:p>
            <a:pPr algn="l"/>
            <a:r>
              <a:rPr lang="en-US" sz="3800" dirty="0" smtClean="0"/>
              <a:t>Take a Look Inside the Guidebook</a:t>
            </a:r>
            <a:endParaRPr lang="en-US" sz="3800" dirty="0"/>
          </a:p>
        </p:txBody>
      </p:sp>
      <p:sp>
        <p:nvSpPr>
          <p:cNvPr id="8" name="TextBox 7"/>
          <p:cNvSpPr txBox="1"/>
          <p:nvPr/>
        </p:nvSpPr>
        <p:spPr>
          <a:xfrm>
            <a:off x="3699810" y="1631487"/>
            <a:ext cx="5291790" cy="141763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883486"/>
            <a:ext cx="4947143" cy="932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94544" y="3188267"/>
            <a:ext cx="5714999" cy="1654969"/>
          </a:xfrm>
          <a:prstGeom prst="rect">
            <a:avLst/>
          </a:prstGeom>
          <a:solidFill>
            <a:srgbClr val="8E654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494" y="3408902"/>
            <a:ext cx="5124502" cy="1213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799" y="5018826"/>
            <a:ext cx="4835771" cy="14478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382" y="5157968"/>
            <a:ext cx="4192604" cy="11695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6026" y="122328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E6548"/>
                </a:solidFill>
              </a:rPr>
              <a:t>Everything you need is here.</a:t>
            </a:r>
            <a:endParaRPr lang="en-US" dirty="0">
              <a:solidFill>
                <a:srgbClr val="8E6548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514475" y="1631487"/>
            <a:ext cx="347451" cy="239139"/>
          </a:xfrm>
          <a:prstGeom prst="downArrow">
            <a:avLst/>
          </a:prstGeom>
          <a:solidFill>
            <a:srgbClr val="8E6548"/>
          </a:solidFill>
          <a:ln>
            <a:solidFill>
              <a:srgbClr val="8E6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/>
          <a:lstStyle/>
          <a:p>
            <a:r>
              <a:rPr lang="en-US" altLang="en-US" dirty="0" smtClean="0">
                <a:latin typeface="Helvetica" pitchFamily="34" charset="0"/>
                <a:ea typeface="ヒラギノ角ゴ Pro W3" charset="-128"/>
              </a:rPr>
              <a:t>Adventures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200" i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7BCCB5-2C53-45A5-8619-42C647E0C205}" type="slidenum">
              <a:rPr lang="en-US" altLang="en-US" sz="1000" smtClean="0">
                <a:solidFill>
                  <a:srgbClr val="95B3D7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 smtClean="0">
              <a:solidFill>
                <a:srgbClr val="95B3D7"/>
              </a:solidFill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457200" y="5562782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1400" b="1" i="1">
                <a:solidFill>
                  <a:srgbClr val="CF0031"/>
                </a:solidFill>
                <a:latin typeface="Helvetica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1200" i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i="1">
                <a:solidFill>
                  <a:srgbClr val="005AA3"/>
                </a:solidFill>
                <a:latin typeface="Helvetica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8E65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8E6548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timing for completing adventures is at the discretion of the </a:t>
            </a:r>
            <a:r>
              <a:rPr lang="en-US" altLang="en-US" sz="2000" dirty="0" smtClean="0">
                <a:solidFill>
                  <a:srgbClr val="8E6548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den.</a:t>
            </a:r>
            <a:endParaRPr lang="en-US" altLang="en-US" sz="2000" dirty="0">
              <a:solidFill>
                <a:srgbClr val="8E65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545792"/>
              </p:ext>
            </p:extLst>
          </p:nvPr>
        </p:nvGraphicFramePr>
        <p:xfrm>
          <a:off x="495300" y="1921383"/>
          <a:ext cx="8229600" cy="3408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kern="1200" dirty="0" smtClean="0"/>
                        <a:t>Required Adventures</a:t>
                      </a: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Elective Adventures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Lion’s </a:t>
                      </a:r>
                      <a:r>
                        <a:rPr lang="en-US" sz="2400" dirty="0" smtClean="0">
                          <a:effectLst/>
                        </a:rPr>
                        <a:t>Honor (First</a:t>
                      </a:r>
                      <a:r>
                        <a:rPr lang="en-US" sz="2400" baseline="0" dirty="0" smtClean="0">
                          <a:effectLst/>
                        </a:rPr>
                        <a:t> meeting)</a:t>
                      </a:r>
                      <a:r>
                        <a:rPr lang="en-US" sz="2400" dirty="0" smtClean="0">
                          <a:effectLst/>
                        </a:rPr>
                        <a:t>   </a:t>
                      </a:r>
                      <a:endParaRPr lang="en-US" sz="240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effectLst/>
                        </a:rPr>
                        <a:t>I’ll Do It Myself   </a:t>
                      </a: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Fun on the </a:t>
                      </a:r>
                      <a:r>
                        <a:rPr lang="en-US" sz="2400" dirty="0" smtClean="0">
                          <a:effectLst/>
                        </a:rPr>
                        <a:t>Run!          </a:t>
                      </a:r>
                      <a:endParaRPr lang="en-US" sz="240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Pick My Path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Animal </a:t>
                      </a:r>
                      <a:r>
                        <a:rPr lang="en-US" sz="2400" dirty="0" smtClean="0">
                          <a:effectLst/>
                        </a:rPr>
                        <a:t>Kingdom                </a:t>
                      </a:r>
                      <a:endParaRPr lang="en-US" sz="240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Gizmos and Gadgets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Mountain Lion                 </a:t>
                      </a:r>
                      <a:endParaRPr lang="en-US" sz="240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 Your Mark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91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King of the Jungle            </a:t>
                      </a:r>
                      <a:endParaRPr lang="en-US" sz="240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Build It Up, Knock It Down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Rumble in the Jungle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Ready, Set, Grow</a:t>
                      </a:r>
                      <a:endParaRPr lang="en-US" sz="2400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71600" y="1319332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E65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Enjoy the program, have </a:t>
            </a:r>
            <a:r>
              <a:rPr lang="en-US" sz="2000" dirty="0" smtClean="0">
                <a:solidFill>
                  <a:srgbClr val="8E65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fun, </a:t>
            </a:r>
            <a:r>
              <a:rPr lang="en-US" sz="2000" dirty="0">
                <a:solidFill>
                  <a:srgbClr val="8E65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and engage </a:t>
            </a:r>
            <a:r>
              <a:rPr lang="en-US" sz="2000" dirty="0" smtClean="0">
                <a:solidFill>
                  <a:srgbClr val="8E65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all families</a:t>
            </a:r>
            <a:r>
              <a:rPr lang="en-US" sz="2000" b="1" dirty="0">
                <a:solidFill>
                  <a:srgbClr val="8E6548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9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Remember Your </a:t>
            </a:r>
            <a:r>
              <a:rPr lang="en-US" dirty="0"/>
              <a:t>A</a:t>
            </a:r>
            <a:r>
              <a:rPr lang="en-US" dirty="0" smtClean="0"/>
              <a:t>udience…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53350" cy="5120089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Kindergartners bring many great attributes to your den.   They are eager to learn, with high energy and very short attention spans. It’s a time of wonder and curiosity.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 your den meetings and outings, remember that kindergartners haven’t yet mastered sitting still for long periods.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help Lions focus for success, have active time ready to go at a moment’s </a:t>
            </a:r>
            <a:r>
              <a:rPr lang="en-US" dirty="0"/>
              <a:t>notice. H</a:t>
            </a:r>
            <a:r>
              <a:rPr lang="en-US" dirty="0" smtClean="0"/>
              <a:t>ave them do jumping jacks </a:t>
            </a:r>
            <a:r>
              <a:rPr lang="en-US" dirty="0"/>
              <a:t>or stretches with their arms reaching </a:t>
            </a:r>
            <a:r>
              <a:rPr lang="en-US" dirty="0" smtClean="0"/>
              <a:t>up </a:t>
            </a:r>
            <a:r>
              <a:rPr lang="en-US" dirty="0"/>
              <a:t>to the </a:t>
            </a:r>
            <a:r>
              <a:rPr lang="en-US" dirty="0" smtClean="0"/>
              <a:t>ceiling.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they are having a hard time listening </a:t>
            </a:r>
            <a:r>
              <a:rPr lang="en-US" dirty="0" smtClean="0"/>
              <a:t>or engaging, STOP what you are doing and try </a:t>
            </a:r>
            <a:r>
              <a:rPr lang="en-US" dirty="0"/>
              <a:t>one of these to get back on track. </a:t>
            </a:r>
            <a:endParaRPr lang="en-US" dirty="0" smtClean="0"/>
          </a:p>
          <a:p>
            <a:pPr marL="914400" lvl="2" indent="0">
              <a:buNone/>
            </a:pPr>
            <a:endParaRPr lang="en-US" sz="11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</a:t>
            </a:r>
            <a:r>
              <a:rPr lang="en-US" dirty="0" smtClean="0"/>
              <a:t>ry some fun or active elements between talk time and activities. Activity will help Lions refocus their energy and be ready to listen and participate. 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Be creative, ask them questions, and have fun!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5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96130" y="11600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Recognition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96130" y="1108486"/>
            <a:ext cx="5904670" cy="574951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Lions are </a:t>
            </a:r>
            <a:r>
              <a:rPr lang="en-US" altLang="en-US" sz="2600" dirty="0">
                <a:latin typeface="Arial" charset="0"/>
                <a:ea typeface="Arial" charset="0"/>
                <a:cs typeface="Arial" charset="0"/>
              </a:rPr>
              <a:t>recognized </a:t>
            </a:r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for each completed adventure with a sticker for their </a:t>
            </a:r>
            <a:r>
              <a:rPr lang="en-US" altLang="en-US" sz="2600" i="1" dirty="0" smtClean="0">
                <a:latin typeface="Arial" charset="0"/>
                <a:ea typeface="Arial" charset="0"/>
                <a:cs typeface="Arial" charset="0"/>
              </a:rPr>
              <a:t>Lion </a:t>
            </a:r>
            <a:r>
              <a:rPr lang="en-US" altLang="en-US" sz="2600" i="1" dirty="0" smtClean="0"/>
              <a:t>Adventure Book.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No advancement report is required.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Stickers </a:t>
            </a:r>
            <a:r>
              <a:rPr lang="en-US" altLang="en-US" sz="2400" dirty="0" smtClean="0"/>
              <a:t>come with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each Lion program </a:t>
            </a:r>
            <a:r>
              <a:rPr lang="en-US" altLang="en-US" sz="2400" dirty="0" smtClean="0"/>
              <a:t>k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it.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Award stickers immediately.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en-US" sz="2600" dirty="0">
                <a:latin typeface="Arial" charset="0"/>
                <a:ea typeface="Arial" charset="0"/>
                <a:cs typeface="Arial" charset="0"/>
              </a:rPr>
              <a:t>Lion badge is earned by completing five </a:t>
            </a:r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required adventures. </a:t>
            </a:r>
          </a:p>
          <a:p>
            <a:pPr lvl="1">
              <a:spcAft>
                <a:spcPts val="600"/>
              </a:spcAft>
            </a:pPr>
            <a:r>
              <a:rPr lang="en-US" altLang="en-US" sz="2200" dirty="0" smtClean="0">
                <a:latin typeface="Arial" charset="0"/>
                <a:ea typeface="Arial" charset="0"/>
                <a:cs typeface="Arial" charset="0"/>
              </a:rPr>
              <a:t>The badge may be attached to the        Lion cap or T-shirt.</a:t>
            </a:r>
            <a:endParaRPr lang="en-US" altLang="en-US" sz="22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altLang="en-US" sz="2600" dirty="0">
                <a:latin typeface="Arial" charset="0"/>
                <a:ea typeface="Arial" charset="0"/>
                <a:cs typeface="Arial" charset="0"/>
              </a:rPr>
              <a:t>Adventures are completed during the den meetings and </a:t>
            </a:r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outings.</a:t>
            </a:r>
            <a:endParaRPr lang="en-US" altLang="en-US" sz="26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8537">
            <a:off x="6768557" y="1800069"/>
            <a:ext cx="1727320" cy="23047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444" y="4495800"/>
            <a:ext cx="1731047" cy="173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57226" y="-6362"/>
            <a:ext cx="7886700" cy="1325563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Adventure Stickers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86802" y="6508753"/>
            <a:ext cx="41275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1pPr>
            <a:lvl2pPr marL="742932" indent="-285744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2pPr>
            <a:lvl3pPr marL="1142971" indent="-228594">
              <a:spcBef>
                <a:spcPct val="20000"/>
              </a:spcBef>
              <a:buFont typeface="Arial" charset="0"/>
              <a:buChar char="•"/>
              <a:defRPr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3pPr>
            <a:lvl4pPr marL="1600160" indent="-228594">
              <a:spcBef>
                <a:spcPct val="20000"/>
              </a:spcBef>
              <a:buFont typeface="Arial" charset="0"/>
              <a:buChar char="–"/>
              <a:defRPr sz="1400" b="1" i="1">
                <a:solidFill>
                  <a:srgbClr val="CF0031"/>
                </a:solidFill>
                <a:latin typeface="Helvetica" charset="0"/>
                <a:ea typeface="ヒラギノ角ゴ Pro W3" charset="-128"/>
              </a:defRPr>
            </a:lvl4pPr>
            <a:lvl5pPr marL="2057349" indent="-228594">
              <a:spcBef>
                <a:spcPct val="20000"/>
              </a:spcBef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5pPr>
            <a:lvl6pPr marL="2514537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6pPr>
            <a:lvl7pPr marL="2971726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7pPr>
            <a:lvl8pPr marL="3428914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8pPr>
            <a:lvl9pPr marL="3886103" indent="-228594" defTabSz="45718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>
                <a:solidFill>
                  <a:srgbClr val="005AA3"/>
                </a:solidFill>
                <a:latin typeface="Helvetica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8D542B-5D8D-6843-BAED-C9E7BFE6C00C}" type="slidenum">
              <a:rPr lang="en-US" altLang="en-US" sz="1000">
                <a:solidFill>
                  <a:srgbClr val="8E6548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>
              <a:solidFill>
                <a:srgbClr val="8E6548"/>
              </a:solidFill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519819" cy="47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571">
            <a:off x="6582105" y="1683774"/>
            <a:ext cx="2071738" cy="47441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7200" y="6324087"/>
            <a:ext cx="576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Located inside your Lion program kit as shown here: </a:t>
            </a:r>
            <a:endParaRPr lang="en-US" sz="2000" dirty="0"/>
          </a:p>
        </p:txBody>
      </p:sp>
      <p:sp>
        <p:nvSpPr>
          <p:cNvPr id="3" name="Right Arrow 2"/>
          <p:cNvSpPr/>
          <p:nvPr/>
        </p:nvSpPr>
        <p:spPr>
          <a:xfrm rot="20338528">
            <a:off x="5986518" y="6067255"/>
            <a:ext cx="761999" cy="619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86" y="76200"/>
            <a:ext cx="7886700" cy="1325563"/>
          </a:xfrm>
        </p:spPr>
        <p:txBody>
          <a:bodyPr/>
          <a:lstStyle/>
          <a:p>
            <a:r>
              <a:rPr lang="en-US" dirty="0" smtClean="0"/>
              <a:t>Pack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113"/>
            <a:ext cx="8100680" cy="522848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Dens </a:t>
            </a:r>
            <a:r>
              <a:rPr lang="en-US" sz="2400" dirty="0"/>
              <a:t>from other grades </a:t>
            </a:r>
            <a:r>
              <a:rPr lang="en-US" sz="2400" dirty="0" smtClean="0"/>
              <a:t>hold their own den meetings.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Once each month, all dens in a pack get </a:t>
            </a:r>
            <a:r>
              <a:rPr lang="en-US" sz="2400" dirty="0"/>
              <a:t>together for a pack meeting </a:t>
            </a:r>
            <a:r>
              <a:rPr lang="en-US" sz="2400" dirty="0" smtClean="0"/>
              <a:t>led </a:t>
            </a:r>
            <a:r>
              <a:rPr lang="en-US" sz="2400" dirty="0"/>
              <a:t>by the Cubmaster. 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Lions are a part of the pack, </a:t>
            </a:r>
            <a:r>
              <a:rPr lang="en-US" sz="2400" dirty="0" smtClean="0"/>
              <a:t>at </a:t>
            </a:r>
            <a:r>
              <a:rPr lang="en-US" sz="2400" dirty="0"/>
              <a:t>an introductory level. 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Lions attend two to three </a:t>
            </a:r>
            <a:r>
              <a:rPr lang="en-US" sz="2400" dirty="0"/>
              <a:t>p</a:t>
            </a:r>
            <a:r>
              <a:rPr lang="en-US" sz="2400" dirty="0" smtClean="0"/>
              <a:t>ack meetings. When </a:t>
            </a:r>
            <a:r>
              <a:rPr lang="en-US" sz="2400" dirty="0"/>
              <a:t>selecting </a:t>
            </a:r>
            <a:r>
              <a:rPr lang="en-US" sz="2400" dirty="0" smtClean="0"/>
              <a:t>pack meetings, consider these ideas:</a:t>
            </a:r>
            <a:endParaRPr lang="en-US" sz="2400" dirty="0"/>
          </a:p>
          <a:p>
            <a:pPr lvl="1"/>
            <a:r>
              <a:rPr lang="en-US" sz="2000" dirty="0"/>
              <a:t>Pick a few really special or fun </a:t>
            </a:r>
            <a:r>
              <a:rPr lang="en-US" sz="2000" dirty="0" smtClean="0"/>
              <a:t>pack meetings, </a:t>
            </a:r>
            <a:r>
              <a:rPr lang="en-US" sz="2000" dirty="0"/>
              <a:t>and make sure the Lions feel included.</a:t>
            </a:r>
          </a:p>
          <a:p>
            <a:pPr lvl="1"/>
            <a:r>
              <a:rPr lang="en-US" sz="2000" dirty="0"/>
              <a:t>You may want to consider a </a:t>
            </a:r>
            <a:r>
              <a:rPr lang="en-US" sz="2000" dirty="0" smtClean="0"/>
              <a:t>holiday pack meeting, blue </a:t>
            </a:r>
            <a:r>
              <a:rPr lang="en-US" sz="2000" dirty="0"/>
              <a:t>and </a:t>
            </a:r>
            <a:r>
              <a:rPr lang="en-US" sz="2000" dirty="0" smtClean="0"/>
              <a:t>gold banquet, or end-of-year </a:t>
            </a:r>
            <a:r>
              <a:rPr lang="en-US" sz="2000" dirty="0"/>
              <a:t>c</a:t>
            </a:r>
            <a:r>
              <a:rPr lang="en-US" sz="2000" dirty="0" smtClean="0"/>
              <a:t>elebration.</a:t>
            </a:r>
            <a:endParaRPr lang="en-US" sz="2000" dirty="0"/>
          </a:p>
          <a:p>
            <a:pPr>
              <a:spcAft>
                <a:spcPts val="12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280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99415" y="76200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Training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99415" y="1143000"/>
            <a:ext cx="8544585" cy="5334000"/>
          </a:xfrm>
        </p:spPr>
        <p:txBody>
          <a:bodyPr>
            <a:normAutofit fontScale="92500"/>
          </a:bodyPr>
          <a:lstStyle/>
          <a:p>
            <a:pPr lvl="1"/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600" dirty="0" smtClean="0">
                <a:latin typeface="Arial" charset="0"/>
                <a:ea typeface="Arial" charset="0"/>
                <a:cs typeface="Arial" charset="0"/>
              </a:rPr>
              <a:t>Youth Protection training  </a:t>
            </a:r>
          </a:p>
          <a:p>
            <a:pPr lvl="1"/>
            <a:r>
              <a:rPr lang="en-US" altLang="en-US" sz="2200" dirty="0" smtClean="0"/>
              <a:t>Required for Lion guides</a:t>
            </a:r>
          </a:p>
          <a:p>
            <a:pPr lvl="1"/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Available free online at </a:t>
            </a:r>
            <a:r>
              <a:rPr lang="en-US" sz="2100" i="1" dirty="0" smtClean="0">
                <a:latin typeface="Arial" charset="0"/>
                <a:ea typeface="Arial" charset="0"/>
                <a:cs typeface="Arial" charset="0"/>
                <a:hlinkClick r:id="rId3"/>
              </a:rPr>
              <a:t>www.scouting.org/training/youthprotection</a:t>
            </a:r>
            <a:endParaRPr lang="en-US" sz="2100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lang="en-US" sz="1800" i="1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0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Although 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Youth Protection training is required only for Lion guides, it is suggested that </a:t>
            </a:r>
            <a:r>
              <a:rPr lang="en-US" sz="2000" i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adult partners complete the </a:t>
            </a:r>
            <a:r>
              <a:rPr lang="en-US" sz="20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training.</a:t>
            </a:r>
            <a:endParaRPr lang="en-US" altLang="en-US" sz="22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600" dirty="0" smtClean="0"/>
              <a:t>Lion Guide and Parent Orientation video </a:t>
            </a:r>
            <a:r>
              <a:rPr lang="en-US" sz="1800" dirty="0" smtClean="0"/>
              <a:t>(2 minutes)</a:t>
            </a:r>
          </a:p>
          <a:p>
            <a:pPr lvl="1"/>
            <a:r>
              <a:rPr lang="en-US" altLang="en-US" sz="2200" dirty="0"/>
              <a:t>Required for </a:t>
            </a:r>
            <a:r>
              <a:rPr lang="en-US" sz="2200" dirty="0"/>
              <a:t>both Lion </a:t>
            </a:r>
            <a:r>
              <a:rPr lang="en-US" sz="2200" dirty="0" smtClean="0"/>
              <a:t>guides </a:t>
            </a:r>
            <a:r>
              <a:rPr lang="en-US" sz="2200" dirty="0"/>
              <a:t>and adult partners</a:t>
            </a:r>
          </a:p>
          <a:p>
            <a:endParaRPr lang="en-US" sz="2000" dirty="0"/>
          </a:p>
          <a:p>
            <a:r>
              <a:rPr lang="en-US" sz="2600" dirty="0"/>
              <a:t>Lion </a:t>
            </a:r>
            <a:r>
              <a:rPr lang="en-US" sz="2600" dirty="0" smtClean="0"/>
              <a:t>Guide and Parent Orientation slide presentation</a:t>
            </a:r>
            <a:endParaRPr lang="en-US" sz="2600" dirty="0"/>
          </a:p>
          <a:p>
            <a:pPr lvl="1"/>
            <a:r>
              <a:rPr lang="en-US" altLang="en-US" sz="2200" dirty="0"/>
              <a:t>Required for Lion </a:t>
            </a:r>
            <a:r>
              <a:rPr lang="en-US" altLang="en-US" sz="2200" dirty="0" smtClean="0"/>
              <a:t>guides </a:t>
            </a:r>
            <a:endParaRPr lang="en-US" altLang="en-US" sz="2200" dirty="0"/>
          </a:p>
          <a:p>
            <a:pPr lvl="1"/>
            <a:r>
              <a:rPr lang="en-US" altLang="en-US" sz="2200" dirty="0"/>
              <a:t>Recommended and encouraged for each adult partner</a:t>
            </a:r>
          </a:p>
          <a:p>
            <a:pPr marL="457200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4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Welcome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Welcome to the Lion </a:t>
            </a:r>
            <a:r>
              <a:rPr lang="en-US" sz="310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orientation! </a:t>
            </a:r>
            <a:r>
              <a:rPr lang="en-US" sz="3100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en-US" sz="310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f </a:t>
            </a:r>
            <a:r>
              <a:rPr lang="en-US" sz="310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you are an experienced leader, </a:t>
            </a:r>
            <a:r>
              <a:rPr lang="en-US" sz="310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relax</a:t>
            </a:r>
            <a:r>
              <a:rPr lang="en-US" sz="3100" dirty="0"/>
              <a:t>—</a:t>
            </a:r>
            <a:r>
              <a:rPr lang="en-US" sz="310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sz="310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will have this down in no time</a:t>
            </a:r>
            <a:r>
              <a:rPr lang="en-US" sz="310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! </a:t>
            </a:r>
            <a:r>
              <a:rPr lang="en-US" sz="310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If you are new to the program, come with us and enjoy learning about Lions!</a:t>
            </a:r>
          </a:p>
          <a:p>
            <a:endParaRPr lang="en-US" sz="3100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10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Thank you for taking on the role of Lion </a:t>
            </a:r>
            <a:r>
              <a:rPr lang="en-US" sz="310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guide</a:t>
            </a:r>
            <a:r>
              <a:rPr lang="en-US" sz="310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310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Your </a:t>
            </a:r>
            <a:r>
              <a:rPr lang="en-US" sz="310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role is very important!</a:t>
            </a:r>
          </a:p>
          <a:p>
            <a:endParaRPr lang="en-US" sz="3100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10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You will help kindergarten boys and families enjoy their first experience in Scouting. </a:t>
            </a:r>
          </a:p>
          <a:p>
            <a:pPr marL="0" indent="0">
              <a:buNone/>
            </a:pPr>
            <a:endParaRPr lang="en-US" sz="3100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10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You will be helping to create memories that will last a lifetime and </a:t>
            </a:r>
            <a:r>
              <a:rPr lang="en-US" sz="310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be helping </a:t>
            </a:r>
            <a:r>
              <a:rPr lang="en-US" sz="3100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to build stronger </a:t>
            </a:r>
            <a:r>
              <a:rPr lang="en-US" sz="3100" dirty="0" smtClean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families as they discover the fun of Scouting.</a:t>
            </a:r>
            <a:endParaRPr lang="en-US" sz="3100" dirty="0">
              <a:solidFill>
                <a:srgbClr val="8E6548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75838"/>
            <a:ext cx="6187098" cy="1240421"/>
          </a:xfrm>
        </p:spPr>
        <p:txBody>
          <a:bodyPr>
            <a:noAutofit/>
          </a:bodyPr>
          <a:lstStyle/>
          <a:p>
            <a:r>
              <a:rPr lang="en-US" dirty="0" smtClean="0"/>
              <a:t>Online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451" y="2066925"/>
            <a:ext cx="7886700" cy="50342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Lion web page:  </a:t>
            </a:r>
            <a:r>
              <a:rPr lang="en-US" sz="3400" dirty="0" smtClean="0">
                <a:hlinkClick r:id="rId2"/>
              </a:rPr>
              <a:t>www.scouting.org/lion</a:t>
            </a:r>
            <a:r>
              <a:rPr lang="en-US" sz="3400" dirty="0"/>
              <a:t/>
            </a:r>
            <a:br>
              <a:rPr lang="en-US" sz="3400" dirty="0"/>
            </a:b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One-stop shop for parent and leader resources</a:t>
            </a:r>
          </a:p>
          <a:p>
            <a:r>
              <a:rPr lang="en-US" sz="3400" dirty="0" smtClean="0"/>
              <a:t>FAQs</a:t>
            </a:r>
          </a:p>
          <a:p>
            <a:r>
              <a:rPr lang="en-US" sz="3400" dirty="0" smtClean="0"/>
              <a:t>Program overview</a:t>
            </a:r>
          </a:p>
          <a:p>
            <a:r>
              <a:rPr lang="en-US" sz="3400" dirty="0" smtClean="0"/>
              <a:t>Lion Guide and Parent Orientation video</a:t>
            </a:r>
          </a:p>
          <a:p>
            <a:r>
              <a:rPr lang="en-US" sz="3400" dirty="0" smtClean="0"/>
              <a:t>Lion Guide and Parent Orientation slide presentation</a:t>
            </a:r>
          </a:p>
          <a:p>
            <a:r>
              <a:rPr lang="en-US" sz="3400" dirty="0" smtClean="0"/>
              <a:t>Recruiting materials—fliers, promotional video, photos, etc.</a:t>
            </a:r>
          </a:p>
          <a:p>
            <a:pPr marL="457200" lvl="1" indent="0">
              <a:buNone/>
            </a:pPr>
            <a:endParaRPr lang="en-US" sz="3400" dirty="0"/>
          </a:p>
          <a:p>
            <a:pPr marL="57150" indent="0">
              <a:buNone/>
            </a:pPr>
            <a:r>
              <a:rPr lang="en-US" sz="3400" b="1" dirty="0" smtClean="0"/>
              <a:t>Need help?</a:t>
            </a:r>
            <a:r>
              <a:rPr lang="en-US" sz="3400" dirty="0" smtClean="0"/>
              <a:t>  </a:t>
            </a:r>
          </a:p>
          <a:p>
            <a:pPr marL="57150" indent="0">
              <a:buNone/>
            </a:pPr>
            <a:r>
              <a:rPr lang="en-US" sz="3400" dirty="0" smtClean="0"/>
              <a:t>Contact Member Care at 972-580-2489 </a:t>
            </a:r>
          </a:p>
          <a:p>
            <a:pPr marL="57150" indent="0">
              <a:buNone/>
            </a:pPr>
            <a:r>
              <a:rPr lang="en-US" sz="3400" dirty="0" smtClean="0"/>
              <a:t>or </a:t>
            </a:r>
            <a:r>
              <a:rPr lang="en-US" sz="3400" dirty="0" smtClean="0">
                <a:hlinkClick r:id="rId3"/>
              </a:rPr>
              <a:t>MyScouting@Scouting.org</a:t>
            </a:r>
            <a:endParaRPr lang="en-US" sz="3400" dirty="0" smtClean="0"/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dirty="0"/>
              <a:t>				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600"/>
            <a:ext cx="300301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96130" y="292960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Pilot Evaluation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61932" y="1600202"/>
            <a:ext cx="8229600" cy="4144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The pilot program will be assessed and evaluated throughout the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year.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Feedback will be requested from: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 Parents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 Lion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guides 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en-US" sz="2000" dirty="0" err="1">
                <a:latin typeface="Arial" charset="0"/>
                <a:ea typeface="Arial" charset="0"/>
                <a:cs typeface="Arial" charset="0"/>
              </a:rPr>
              <a:t>Cubmasters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 Councils</a:t>
            </a:r>
          </a:p>
          <a:p>
            <a:pPr marL="0" indent="0">
              <a:buNone/>
              <a:defRPr/>
            </a:pPr>
            <a:endParaRPr lang="en-US" altLang="en-US" sz="6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400" u="sng" dirty="0">
                <a:latin typeface="Arial" charset="0"/>
                <a:ea typeface="Arial" charset="0"/>
                <a:cs typeface="Arial" charset="0"/>
              </a:rPr>
              <a:t>For the pilot to be valid, it is important to deliver the curriculum and program </a:t>
            </a:r>
            <a:r>
              <a:rPr lang="en-US" altLang="en-US" sz="2400" u="sng" dirty="0" smtClean="0">
                <a:latin typeface="Arial" charset="0"/>
                <a:ea typeface="Arial" charset="0"/>
                <a:cs typeface="Arial" charset="0"/>
              </a:rPr>
              <a:t>as written. </a:t>
            </a:r>
            <a:endParaRPr lang="en-US" altLang="en-US" sz="2400" u="sng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8E6548"/>
                </a:solidFill>
                <a:latin typeface="Arial" charset="0"/>
                <a:ea typeface="Arial" charset="0"/>
                <a:cs typeface="Arial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11917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46" y="13428"/>
            <a:ext cx="8135522" cy="13255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Lion vs. Tiger: </a:t>
            </a:r>
            <a:r>
              <a:rPr lang="en-US" i="1" dirty="0" smtClean="0">
                <a:latin typeface="Arial" charset="0"/>
              </a:rPr>
              <a:t>Similarities</a:t>
            </a:r>
            <a:endParaRPr lang="en-US" i="1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4447" y="1962810"/>
            <a:ext cx="421623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latin typeface="Arial" charset="0"/>
                <a:ea typeface="Arial" charset="0"/>
                <a:cs typeface="Arial" charset="0"/>
              </a:rPr>
              <a:t>LION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Adult partners required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Shared leadership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Stickers and Lion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adge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T-shirt and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ptional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ap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Scout Oath and Scout Law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Family camping with pack 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No den camping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ACTIVE and HANDS-ON!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1488" y="1972919"/>
            <a:ext cx="4241494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TIGER</a:t>
            </a:r>
            <a:endParaRPr lang="en-US" sz="1800" b="1" u="sng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Adult partners required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Shared leadership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Adventure loops and Tiger </a:t>
            </a:r>
            <a:r>
              <a:rPr lang="en-US" sz="1800" dirty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adge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Cub Scout field </a:t>
            </a:r>
            <a:r>
              <a:rPr lang="en-US" sz="1800" dirty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niform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Scout Oath and Scout Law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Family camping with pack /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No den </a:t>
            </a:r>
            <a:r>
              <a:rPr lang="en-US" sz="1800" dirty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amping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ACTIVE and HANDS-ON!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848" y="1972019"/>
            <a:ext cx="42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6618" y="1984836"/>
            <a:ext cx="42162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4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ADULTS: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LEADERSHIP: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RECOGNITION: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UNIFORM: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OATH and LAW: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CAMPING: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FUN:</a:t>
            </a:r>
          </a:p>
          <a:p>
            <a:pPr lvl="1">
              <a:spcBef>
                <a:spcPts val="0"/>
              </a:spcBef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3" y="1066698"/>
            <a:ext cx="896112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3" y="1069511"/>
            <a:ext cx="893299" cy="8932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400401" y="2545087"/>
            <a:ext cx="0" cy="3791087"/>
          </a:xfrm>
          <a:prstGeom prst="line">
            <a:avLst/>
          </a:prstGeom>
          <a:ln>
            <a:solidFill>
              <a:srgbClr val="8E6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46" y="13428"/>
            <a:ext cx="8135522" cy="1325563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Lion vs. Tiger: </a:t>
            </a:r>
            <a:r>
              <a:rPr lang="en-US" i="1" dirty="0" smtClean="0">
                <a:latin typeface="Arial" charset="0"/>
              </a:rPr>
              <a:t>Differences</a:t>
            </a:r>
            <a:endParaRPr lang="en-US" i="1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8822" y="2149189"/>
            <a:ext cx="421623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latin typeface="Arial" charset="0"/>
                <a:ea typeface="Arial" charset="0"/>
                <a:cs typeface="Arial" charset="0"/>
              </a:rPr>
              <a:t>LION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Does not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e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arn Bobcat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1800" dirty="0"/>
              <a:t>–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2 times per month</a:t>
            </a:r>
            <a:endParaRPr lang="en-US" sz="1400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Attends a few (2</a:t>
            </a:r>
            <a:r>
              <a:rPr lang="en-US" sz="1800" dirty="0"/>
              <a:t>–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3)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Does not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undraise</a:t>
            </a:r>
            <a:endParaRPr lang="en-US" sz="1400" i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No day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 smtClean="0">
                <a:latin typeface="Arial" charset="0"/>
                <a:ea typeface="Arial" charset="0"/>
                <a:cs typeface="Arial" charset="0"/>
              </a:rPr>
              <a:t>(until Tiger)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9613" y="2149189"/>
            <a:ext cx="4241494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TIGER</a:t>
            </a:r>
            <a:endParaRPr lang="en-US" sz="1800" b="1" u="sng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Earns Bobcat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800" dirty="0">
                <a:solidFill>
                  <a:srgbClr val="EA8004"/>
                </a:solidFill>
              </a:rPr>
              <a:t>–</a:t>
            </a: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4 times per month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Attends all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Participates in fundraising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Tiger/Cub Scout day </a:t>
            </a:r>
            <a:r>
              <a:rPr lang="en-US" sz="1800" dirty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800" dirty="0" smtClean="0">
                <a:solidFill>
                  <a:srgbClr val="EA8004"/>
                </a:solidFill>
                <a:latin typeface="Arial" charset="0"/>
                <a:ea typeface="Arial" charset="0"/>
                <a:cs typeface="Arial" charset="0"/>
              </a:rPr>
              <a:t>amp</a:t>
            </a: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 smtClean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rgbClr val="EA800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848" y="1972019"/>
            <a:ext cx="42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9020" y="2149189"/>
            <a:ext cx="42162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CBA37"/>
              </a:buClr>
              <a:buFont typeface="Arial" panose="020B0604020202020204" pitchFamily="34" charset="0"/>
              <a:buChar char="•"/>
              <a:defRPr sz="24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E654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BOBCAT: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DEN </a:t>
            </a: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MEETINGS: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PACK MEETINGS: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FUNDRAISING: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 smtClean="0">
                <a:latin typeface="Arial" charset="0"/>
                <a:ea typeface="Arial" charset="0"/>
                <a:cs typeface="Arial" charset="0"/>
              </a:rPr>
              <a:t>DAY CAMP:</a:t>
            </a:r>
          </a:p>
          <a:p>
            <a:pPr lvl="1">
              <a:spcBef>
                <a:spcPts val="0"/>
              </a:spcBef>
            </a:pPr>
            <a:endParaRPr lang="en-US" sz="1800" b="1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endParaRPr lang="en-US" sz="18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73" y="1180702"/>
            <a:ext cx="896112" cy="896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3" y="1180702"/>
            <a:ext cx="893299" cy="8932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5329321" y="2726782"/>
            <a:ext cx="1" cy="2729131"/>
          </a:xfrm>
          <a:prstGeom prst="line">
            <a:avLst/>
          </a:prstGeom>
          <a:ln>
            <a:solidFill>
              <a:srgbClr val="8E6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14" y="96008"/>
            <a:ext cx="7886700" cy="1325563"/>
          </a:xfrm>
        </p:spPr>
        <p:txBody>
          <a:bodyPr/>
          <a:lstStyle/>
          <a:p>
            <a:r>
              <a:rPr lang="en-US" dirty="0" smtClean="0"/>
              <a:t>Activation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001000" cy="39886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May – Aug.	Recruit and train Lion guides</a:t>
            </a:r>
            <a:endParaRPr lang="en-US" sz="2800" dirty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800" dirty="0" smtClean="0"/>
              <a:t>Aug. – Sept.	Recruit youth, Lion </a:t>
            </a:r>
            <a:r>
              <a:rPr lang="en-US" sz="2800" dirty="0"/>
              <a:t>p</a:t>
            </a:r>
            <a:r>
              <a:rPr lang="en-US" sz="2800" dirty="0" smtClean="0"/>
              <a:t>ilot begins</a:t>
            </a:r>
          </a:p>
          <a:p>
            <a:pPr lvl="1"/>
            <a:endParaRPr lang="en-US" sz="1100" dirty="0" smtClean="0"/>
          </a:p>
          <a:p>
            <a:r>
              <a:rPr lang="en-US" sz="2800" dirty="0" smtClean="0"/>
              <a:t>May 2017	Surveys, evaluations, and 				select focus groups conducted 			by the Pilots and Program 				Development Department </a:t>
            </a:r>
          </a:p>
        </p:txBody>
      </p:sp>
    </p:spTree>
    <p:extLst>
      <p:ext uri="{BB962C8B-B14F-4D97-AF65-F5344CB8AC3E}">
        <p14:creationId xmlns:p14="http://schemas.microsoft.com/office/powerpoint/2010/main" val="30980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6159" y="61624"/>
            <a:ext cx="7886700" cy="1325563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</a:rPr>
              <a:t>The Lion </a:t>
            </a:r>
            <a:r>
              <a:rPr lang="en-US" altLang="en-US" dirty="0">
                <a:latin typeface="Arial" charset="0"/>
              </a:rPr>
              <a:t>Pilot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80462" y="1676400"/>
            <a:ext cx="7538340" cy="50514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Created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by the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Boy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Scouts of America to address the needs of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kindergarten-age boys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Must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be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5 years old by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September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30, 2016, and                not yet 7 years old to participate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Designed as an introduction to Cub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Scouting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Should be implemented as the curriculum is written to ensure the validity of the pilot</a:t>
            </a:r>
          </a:p>
        </p:txBody>
      </p:sp>
    </p:spTree>
    <p:extLst>
      <p:ext uri="{BB962C8B-B14F-4D97-AF65-F5344CB8AC3E}">
        <p14:creationId xmlns:p14="http://schemas.microsoft.com/office/powerpoint/2010/main" val="2746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0075" y="223349"/>
            <a:ext cx="7886700" cy="1325563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06" y="1870063"/>
            <a:ext cx="7709694" cy="498793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Lion pilot program offers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kindergarten-age boys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their adult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partners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 experience that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includes: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5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Fun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while achieving Scouting’s desired outcomes</a:t>
            </a:r>
          </a:p>
          <a:p>
            <a:pPr lvl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Active and fast-paced excitement</a:t>
            </a:r>
          </a:p>
          <a:p>
            <a:pPr lvl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Hands-on exploration</a:t>
            </a:r>
          </a:p>
          <a:p>
            <a:pPr lvl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Values-based and relevant content</a:t>
            </a:r>
          </a:p>
          <a:p>
            <a:pPr lvl="1">
              <a:lnSpc>
                <a:spcPct val="100000"/>
              </a:lnSpc>
              <a:spcBef>
                <a:spcPts val="11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Focused time together as a family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246" y="274638"/>
            <a:ext cx="6672052" cy="1143000"/>
          </a:xfrm>
        </p:spPr>
        <p:txBody>
          <a:bodyPr/>
          <a:lstStyle/>
          <a:p>
            <a:r>
              <a:rPr lang="en-US" dirty="0" smtClean="0"/>
              <a:t>Scouting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>
            <a:normAutofit fontScale="92500" lnSpcReduction="20000"/>
          </a:bodyPr>
          <a:lstStyle/>
          <a:p>
            <a:endParaRPr lang="en-US" altLang="en-US" sz="800" dirty="0">
              <a:ea typeface="ヒラギノ角ゴ Pro W3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Scouting is designed to provide a fun adventure for boys that helps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them “Be Prepared” for their future.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Scouting will: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Build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character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Foster citizenship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Develop personal fitness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Develop leadership skills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 Participate in outdoor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activities</a:t>
            </a: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n-US" sz="2400" i="1" u="sng" dirty="0" smtClean="0">
                <a:latin typeface="Arial" charset="0"/>
                <a:ea typeface="Arial" charset="0"/>
                <a:cs typeface="Arial" charset="0"/>
              </a:rPr>
              <a:t>But the kids just want to have fun</a:t>
            </a:r>
            <a:r>
              <a:rPr lang="en-US" i="1" u="sng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n-US" altLang="en-US" sz="2400" dirty="0" smtClean="0">
                <a:latin typeface="Arial" charset="0"/>
                <a:ea typeface="ヒラギノ角ゴ Pro W3" charset="-128"/>
                <a:cs typeface="Arial" charset="0"/>
              </a:rPr>
              <a:t>Of course they do! Lions will be too caught up in fun to realize how much they’re growing.</a:t>
            </a:r>
            <a:endParaRPr lang="en-US" altLang="en-US" sz="900" dirty="0" smtClean="0">
              <a:ea typeface="ヒラギノ角ゴ Pro W3" charset="-128"/>
            </a:endParaRPr>
          </a:p>
          <a:p>
            <a:pPr lvl="1"/>
            <a:endParaRPr lang="en-US" altLang="en-US" dirty="0" smtClean="0">
              <a:latin typeface="Helvetica" pitchFamily="34" charset="0"/>
              <a:ea typeface="ヒラギノ角ゴ Pro W3" charset="-128"/>
            </a:endParaRPr>
          </a:p>
          <a:p>
            <a:pPr lvl="1"/>
            <a:endParaRPr lang="en-US" altLang="en-US" dirty="0">
              <a:latin typeface="Helvetica" pitchFamily="34" charset="0"/>
              <a:ea typeface="ヒラギノ角ゴ Pro W3" charset="-128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8" y="381000"/>
            <a:ext cx="95368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93741" y="215229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" charset="0"/>
              </a:rPr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583" y="1450302"/>
            <a:ext cx="7886700" cy="475562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Recruit Lion youth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leaders </a:t>
            </a:r>
            <a:r>
              <a:rPr lang="en-US" sz="2400" dirty="0" smtClean="0"/>
              <a:t>for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fall 2016.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Adult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partners complete 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youth application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submit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fees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pack.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guides complete 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adult application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submit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fees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pack.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Lion </a:t>
            </a:r>
            <a:r>
              <a:rPr lang="en-US" sz="2400" dirty="0" smtClean="0"/>
              <a:t>g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uides complete the required                                Youth Protection training.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Youth Protection 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training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available free online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   at 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www.scouting.org/training/youthprotection.aspx.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Although </a:t>
            </a:r>
            <a:r>
              <a:rPr lang="en-US" sz="20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Youth Protection training 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is required only for Lion </a:t>
            </a:r>
            <a:r>
              <a:rPr lang="en-US" sz="20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guides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, it is </a:t>
            </a:r>
            <a:r>
              <a:rPr lang="en-US" sz="20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suggested 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000" i="1" u="sng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en-US" sz="2000" i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 adult partners complete </a:t>
            </a:r>
            <a:r>
              <a:rPr lang="en-US" sz="2000" i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the training.</a:t>
            </a:r>
            <a:endParaRPr lang="en-US" sz="2000" i="1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6915" y="3466475"/>
            <a:ext cx="1403351" cy="111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9299">
            <a:off x="6142079" y="3604589"/>
            <a:ext cx="1403351" cy="110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43" y="1295400"/>
            <a:ext cx="2734057" cy="2915057"/>
          </a:xfrm>
          <a:prstGeom prst="rect">
            <a:avLst/>
          </a:prstGeo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24442"/>
            <a:ext cx="7980306" cy="1325563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Arial" charset="0"/>
              </a:rPr>
              <a:t>What Do You Need to Start?</a:t>
            </a:r>
            <a:endParaRPr lang="en-US" altLang="en-US" dirty="0">
              <a:latin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58681" y="1145051"/>
            <a:ext cx="8215309" cy="5041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You’ll need the program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materials </a:t>
            </a:r>
            <a:r>
              <a:rPr lang="en-US" altLang="en-US" sz="2400" dirty="0" smtClean="0"/>
              <a:t>k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it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altLang="en-US" sz="2400" i="1" dirty="0">
                <a:latin typeface="Arial" charset="0"/>
                <a:ea typeface="Arial" charset="0"/>
                <a:cs typeface="Arial" charset="0"/>
              </a:rPr>
              <a:t>Lion Parent and Leader Guidebook</a:t>
            </a:r>
            <a:r>
              <a:rPr lang="en-US" altLang="en-US" sz="2400" i="1" dirty="0" smtClean="0"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400" i="1" dirty="0">
                <a:latin typeface="Arial" charset="0"/>
                <a:ea typeface="Arial" charset="0"/>
                <a:cs typeface="Arial" charset="0"/>
              </a:rPr>
              <a:t>Lion Adventure Book,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and stickers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).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 smtClean="0"/>
              <a:t>The y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outh </a:t>
            </a:r>
            <a:r>
              <a:rPr lang="en-US" altLang="en-US" sz="2400" i="1" dirty="0" smtClean="0">
                <a:latin typeface="Arial" charset="0"/>
                <a:ea typeface="Arial" charset="0"/>
                <a:cs typeface="Arial" charset="0"/>
              </a:rPr>
              <a:t>Lion Adventure Book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is </a:t>
            </a:r>
            <a:endParaRPr lang="en-US" alt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designed as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 memory or keepsake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book.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The uniform is a Lion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T-shirt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an 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   optional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cap.</a:t>
            </a:r>
            <a:endParaRPr lang="en-US" alt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Adults are encouraged to wear 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  Cub Scout activity shirt or Lion polo shirt,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altLang="en-US" sz="2400" dirty="0" smtClean="0"/>
              <a:t>or</a:t>
            </a:r>
            <a:r>
              <a:rPr lang="en-US" altLang="en-US" dirty="0" smtClean="0"/>
              <a:t> </a:t>
            </a: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follow the pack’s uniform custom.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369183"/>
            <a:ext cx="1511079" cy="14888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83" y="4063841"/>
            <a:ext cx="2419446" cy="244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73463" y="15240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charset="0"/>
              </a:rPr>
              <a:t>Basic Structure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80652" y="1600200"/>
            <a:ext cx="8523573" cy="4281488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Dens </a:t>
            </a:r>
            <a:r>
              <a:rPr lang="en-US" altLang="en-US" sz="2800" dirty="0" smtClean="0"/>
              <a:t>of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 six to eight boys,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plus adult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partners</a:t>
            </a:r>
          </a:p>
          <a:p>
            <a:endParaRPr lang="en-US" alt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Two den meetings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per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month  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Den </a:t>
            </a:r>
            <a:r>
              <a:rPr lang="en-US" altLang="en-US" dirty="0" smtClean="0"/>
              <a:t>m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eeting</a:t>
            </a:r>
          </a:p>
          <a:p>
            <a:pPr lvl="2">
              <a:buClr>
                <a:srgbClr val="FCBA37"/>
              </a:buClr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Usually lasts about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45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minutes</a:t>
            </a:r>
            <a:endParaRPr lang="en-US" altLang="en-US" sz="28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Outing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lvl="2">
              <a:buClr>
                <a:srgbClr val="FCBA37"/>
              </a:buClr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ield trips with the entire family</a:t>
            </a:r>
          </a:p>
          <a:p>
            <a:pPr lvl="2">
              <a:buClr>
                <a:srgbClr val="FCBA37"/>
              </a:buClr>
            </a:pP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Participation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altLang="en-US" sz="2800" dirty="0" smtClean="0">
                <a:latin typeface="Arial" charset="0"/>
                <a:ea typeface="Arial" charset="0"/>
                <a:cs typeface="Arial" charset="0"/>
              </a:rPr>
              <a:t>two to three pack </a:t>
            </a: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meetings</a:t>
            </a:r>
          </a:p>
        </p:txBody>
      </p:sp>
    </p:spTree>
    <p:extLst>
      <p:ext uri="{BB962C8B-B14F-4D97-AF65-F5344CB8AC3E}">
        <p14:creationId xmlns:p14="http://schemas.microsoft.com/office/powerpoint/2010/main" val="2226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53329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Lion Guides Set the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924799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Get started on the right foot.  </a:t>
            </a:r>
            <a:endParaRPr lang="en-US" sz="12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Help families agree to a meeting location and time.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Plan </a:t>
            </a:r>
            <a:r>
              <a:rPr lang="en-US" dirty="0"/>
              <a:t>and prepare </a:t>
            </a:r>
            <a:r>
              <a:rPr lang="en-US" dirty="0" smtClean="0"/>
              <a:t>for the initial den meeting.</a:t>
            </a:r>
            <a:endParaRPr lang="en-US" sz="12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Show the families a </a:t>
            </a:r>
            <a:r>
              <a:rPr lang="en-US" dirty="0"/>
              <a:t>well-run den </a:t>
            </a:r>
            <a:r>
              <a:rPr lang="en-US" dirty="0" smtClean="0"/>
              <a:t>meeting.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Have each adult partner sign up for a turn leading a den meeting and outing during the year.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98" y="381000"/>
            <a:ext cx="95368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1485</Words>
  <Application>Microsoft Macintosh PowerPoint</Application>
  <PresentationFormat>On-screen Show (4:3)</PresentationFormat>
  <Paragraphs>337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Courier New</vt:lpstr>
      <vt:lpstr>Helvetica</vt:lpstr>
      <vt:lpstr>Wingdings</vt:lpstr>
      <vt:lpstr>ヒラギノ角ゴ Pro W3</vt:lpstr>
      <vt:lpstr>Office Theme</vt:lpstr>
      <vt:lpstr>PowerPoint Presentation</vt:lpstr>
      <vt:lpstr>Welcome</vt:lpstr>
      <vt:lpstr>The Lion Pilot</vt:lpstr>
      <vt:lpstr>Overview</vt:lpstr>
      <vt:lpstr>Scouting Is…</vt:lpstr>
      <vt:lpstr>Getting Started</vt:lpstr>
      <vt:lpstr>What Do You Need to Start?</vt:lpstr>
      <vt:lpstr>Basic Structure</vt:lpstr>
      <vt:lpstr>Lion Guides Set the Example</vt:lpstr>
      <vt:lpstr>Shared Leadership</vt:lpstr>
      <vt:lpstr>Shared Leadership, continued</vt:lpstr>
      <vt:lpstr>Leading a Den Meeting</vt:lpstr>
      <vt:lpstr>Take a Look Inside the Guidebook</vt:lpstr>
      <vt:lpstr>Adventures</vt:lpstr>
      <vt:lpstr>Remember Your Audience…</vt:lpstr>
      <vt:lpstr>Recognition</vt:lpstr>
      <vt:lpstr>Adventure Stickers</vt:lpstr>
      <vt:lpstr>Pack Participation</vt:lpstr>
      <vt:lpstr>Training</vt:lpstr>
      <vt:lpstr>Online Resource</vt:lpstr>
      <vt:lpstr>Pilot Evaluation</vt:lpstr>
      <vt:lpstr>Appendix</vt:lpstr>
      <vt:lpstr>Lion vs. Tiger: Similarities</vt:lpstr>
      <vt:lpstr>Lion vs. Tiger: Differences</vt:lpstr>
      <vt:lpstr>Activation Timeline</vt:lpstr>
    </vt:vector>
  </TitlesOfParts>
  <Company>Boy Scouts of America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Darin Kinn</cp:lastModifiedBy>
  <cp:revision>167</cp:revision>
  <cp:lastPrinted>2016-05-20T19:37:08Z</cp:lastPrinted>
  <dcterms:created xsi:type="dcterms:W3CDTF">2014-07-24T19:40:52Z</dcterms:created>
  <dcterms:modified xsi:type="dcterms:W3CDTF">2016-06-07T21:53:16Z</dcterms:modified>
</cp:coreProperties>
</file>